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76" r:id="rId4"/>
    <p:sldId id="277" r:id="rId5"/>
    <p:sldId id="278" r:id="rId6"/>
    <p:sldId id="284" r:id="rId7"/>
    <p:sldId id="279" r:id="rId8"/>
    <p:sldId id="281" r:id="rId9"/>
    <p:sldId id="283" r:id="rId10"/>
    <p:sldId id="263" r:id="rId11"/>
  </p:sldIdLst>
  <p:sldSz cx="18288000" cy="10287000"/>
  <p:notesSz cx="6669088" cy="9753600"/>
  <p:embeddedFontLs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Verdana Bold" panose="020B0804030504040204" pitchFamily="34" charset="0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1FD6C6-0E21-4AD2-BA69-6CFFA48B561C}" v="5" dt="2026-08-10T06:13:35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14538" y="547688"/>
            <a:ext cx="4862512" cy="2736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467946"/>
            <a:ext cx="7113694" cy="32867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35894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6935894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65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14538" y="547688"/>
            <a:ext cx="4862512" cy="2736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467946"/>
            <a:ext cx="7113694" cy="32867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35894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6935894"/>
            <a:ext cx="3853251" cy="36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145498"/>
            <a:ext cx="18288181" cy="7141502"/>
            <a:chOff x="0" y="0"/>
            <a:chExt cx="24384241" cy="95220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254" cy="9521952"/>
            </a:xfrm>
            <a:custGeom>
              <a:avLst/>
              <a:gdLst/>
              <a:ahLst/>
              <a:cxnLst/>
              <a:rect l="l" t="t" r="r" b="b"/>
              <a:pathLst>
                <a:path w="24384254" h="9521952">
                  <a:moveTo>
                    <a:pt x="0" y="0"/>
                  </a:moveTo>
                  <a:lnTo>
                    <a:pt x="24384254" y="0"/>
                  </a:lnTo>
                  <a:lnTo>
                    <a:pt x="24384254" y="9521952"/>
                  </a:lnTo>
                  <a:lnTo>
                    <a:pt x="0" y="9521952"/>
                  </a:lnTo>
                  <a:close/>
                </a:path>
              </a:pathLst>
            </a:custGeom>
            <a:solidFill>
              <a:srgbClr val="6646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64241" y="0"/>
            <a:ext cx="3591001" cy="2716740"/>
            <a:chOff x="0" y="0"/>
            <a:chExt cx="4788002" cy="36223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88027" cy="3622294"/>
            </a:xfrm>
            <a:custGeom>
              <a:avLst/>
              <a:gdLst/>
              <a:ahLst/>
              <a:cxnLst/>
              <a:rect l="l" t="t" r="r" b="b"/>
              <a:pathLst>
                <a:path w="4788027" h="3622294">
                  <a:moveTo>
                    <a:pt x="0" y="0"/>
                  </a:moveTo>
                  <a:lnTo>
                    <a:pt x="4788027" y="0"/>
                  </a:lnTo>
                  <a:lnTo>
                    <a:pt x="4788027" y="3622294"/>
                  </a:lnTo>
                  <a:lnTo>
                    <a:pt x="0" y="3622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6754" b="-1675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3902105"/>
            <a:ext cx="14592300" cy="41678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90"/>
              </a:lnSpc>
            </a:pPr>
            <a:r>
              <a:rPr lang="lv-LV" sz="55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Ministru kabineta noteikumu projekts</a:t>
            </a:r>
          </a:p>
          <a:p>
            <a:pPr algn="l">
              <a:lnSpc>
                <a:spcPts val="6490"/>
              </a:lnSpc>
            </a:pPr>
            <a:endParaRPr lang="en-US" sz="5500" b="1" dirty="0">
              <a:solidFill>
                <a:srgbClr val="FFFFFF"/>
              </a:solidFill>
              <a:latin typeface="Verdana Bold"/>
              <a:ea typeface="Verdana Bold"/>
              <a:cs typeface="Verdana Bold"/>
              <a:sym typeface="Verdana Bold"/>
            </a:endParaRPr>
          </a:p>
          <a:p>
            <a:pPr algn="l">
              <a:lnSpc>
                <a:spcPts val="6490"/>
              </a:lnSpc>
            </a:pPr>
            <a:r>
              <a:rPr lang="en-US" sz="55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«</a:t>
            </a:r>
            <a:r>
              <a:rPr lang="lv-LV" sz="55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Kombinēto mācību īstenošanas un organizēšanas kārtība</a:t>
            </a:r>
            <a:r>
              <a:rPr lang="en-US" sz="55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rPr>
              <a:t>"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267482" y="8625240"/>
            <a:ext cx="7647299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1556" lvl="1" algn="r">
              <a:lnSpc>
                <a:spcPts val="3240"/>
              </a:lnSpc>
            </a:pPr>
            <a:r>
              <a:rPr lang="lv-LV" sz="2700" noProof="0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Stājas spēkā 2026. gada 1. septembrī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585979" y="0"/>
            <a:ext cx="2988364" cy="3016977"/>
            <a:chOff x="0" y="0"/>
            <a:chExt cx="3984485" cy="402263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84498" cy="4022598"/>
            </a:xfrm>
            <a:custGeom>
              <a:avLst/>
              <a:gdLst/>
              <a:ahLst/>
              <a:cxnLst/>
              <a:rect l="l" t="t" r="r" b="b"/>
              <a:pathLst>
                <a:path w="3984498" h="4022598">
                  <a:moveTo>
                    <a:pt x="0" y="0"/>
                  </a:moveTo>
                  <a:lnTo>
                    <a:pt x="3984498" y="0"/>
                  </a:lnTo>
                  <a:lnTo>
                    <a:pt x="3984498" y="4022598"/>
                  </a:lnTo>
                  <a:lnTo>
                    <a:pt x="0" y="4022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" b="-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146612"/>
            <a:ext cx="18288000" cy="7140388"/>
            <a:chOff x="0" y="0"/>
            <a:chExt cx="24384000" cy="95205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9520555"/>
            </a:xfrm>
            <a:custGeom>
              <a:avLst/>
              <a:gdLst/>
              <a:ahLst/>
              <a:cxnLst/>
              <a:rect l="l" t="t" r="r" b="b"/>
              <a:pathLst>
                <a:path w="24384000" h="9520555">
                  <a:moveTo>
                    <a:pt x="0" y="0"/>
                  </a:moveTo>
                  <a:lnTo>
                    <a:pt x="24384000" y="0"/>
                  </a:lnTo>
                  <a:lnTo>
                    <a:pt x="24384000" y="9520555"/>
                  </a:lnTo>
                  <a:lnTo>
                    <a:pt x="0" y="9520555"/>
                  </a:lnTo>
                  <a:close/>
                </a:path>
              </a:pathLst>
            </a:custGeom>
            <a:solidFill>
              <a:srgbClr val="6646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801868" y="7941512"/>
            <a:ext cx="387106" cy="38710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28359" tIns="28359" rIns="28359" bIns="28359" rtlCol="0" anchor="ctr"/>
            <a:lstStyle/>
            <a:p>
              <a:pPr algn="ctr">
                <a:lnSpc>
                  <a:spcPts val="21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887579" y="8027899"/>
            <a:ext cx="215684" cy="214331"/>
          </a:xfrm>
          <a:custGeom>
            <a:avLst/>
            <a:gdLst/>
            <a:ahLst/>
            <a:cxnLst/>
            <a:rect l="l" t="t" r="r" b="b"/>
            <a:pathLst>
              <a:path w="215684" h="214331">
                <a:moveTo>
                  <a:pt x="0" y="0"/>
                </a:moveTo>
                <a:lnTo>
                  <a:pt x="215684" y="0"/>
                </a:lnTo>
                <a:lnTo>
                  <a:pt x="215684" y="214331"/>
                </a:lnTo>
                <a:lnTo>
                  <a:pt x="0" y="2143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938" t="-9310" r="-8938" b="-9310"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8" name="Group 8"/>
          <p:cNvGrpSpPr/>
          <p:nvPr/>
        </p:nvGrpSpPr>
        <p:grpSpPr>
          <a:xfrm>
            <a:off x="1163555" y="0"/>
            <a:ext cx="3590792" cy="2716311"/>
            <a:chOff x="0" y="0"/>
            <a:chExt cx="4787722" cy="36217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87773" cy="3621786"/>
            </a:xfrm>
            <a:custGeom>
              <a:avLst/>
              <a:gdLst/>
              <a:ahLst/>
              <a:cxnLst/>
              <a:rect l="l" t="t" r="r" b="b"/>
              <a:pathLst>
                <a:path w="4787773" h="3621786">
                  <a:moveTo>
                    <a:pt x="0" y="0"/>
                  </a:moveTo>
                  <a:lnTo>
                    <a:pt x="4787773" y="0"/>
                  </a:lnTo>
                  <a:lnTo>
                    <a:pt x="4787773" y="3621786"/>
                  </a:lnTo>
                  <a:lnTo>
                    <a:pt x="0" y="3621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1" b="-33520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587975" y="7939811"/>
            <a:ext cx="386991" cy="386991"/>
            <a:chOff x="0" y="0"/>
            <a:chExt cx="515988" cy="515988"/>
          </a:xfrm>
        </p:grpSpPr>
        <p:sp>
          <p:nvSpPr>
            <p:cNvPr id="11" name="Freeform 11" descr="A purple letter f in a white circle  Description automatically generated"/>
            <p:cNvSpPr/>
            <p:nvPr/>
          </p:nvSpPr>
          <p:spPr>
            <a:xfrm>
              <a:off x="0" y="0"/>
              <a:ext cx="516001" cy="516001"/>
            </a:xfrm>
            <a:custGeom>
              <a:avLst/>
              <a:gdLst/>
              <a:ahLst/>
              <a:cxnLst/>
              <a:rect l="l" t="t" r="r" b="b"/>
              <a:pathLst>
                <a:path w="516001" h="516001">
                  <a:moveTo>
                    <a:pt x="0" y="0"/>
                  </a:moveTo>
                  <a:lnTo>
                    <a:pt x="516001" y="0"/>
                  </a:lnTo>
                  <a:lnTo>
                    <a:pt x="516001" y="516001"/>
                  </a:lnTo>
                  <a:lnTo>
                    <a:pt x="0" y="516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2" b="2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638874" y="4320330"/>
            <a:ext cx="8799662" cy="3581400"/>
            <a:chOff x="0" y="0"/>
            <a:chExt cx="11732882" cy="4775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732876" cy="4775200"/>
            </a:xfrm>
            <a:custGeom>
              <a:avLst/>
              <a:gdLst/>
              <a:ahLst/>
              <a:cxnLst/>
              <a:rect l="l" t="t" r="r" b="b"/>
              <a:pathLst>
                <a:path w="11732876" h="4775200">
                  <a:moveTo>
                    <a:pt x="0" y="0"/>
                  </a:moveTo>
                  <a:lnTo>
                    <a:pt x="11732876" y="0"/>
                  </a:lnTo>
                  <a:lnTo>
                    <a:pt x="11732876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2218" r="-2218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85725"/>
              <a:ext cx="11732882" cy="46894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7776"/>
                </a:lnSpc>
              </a:pPr>
              <a:r>
                <a:rPr lang="en-US" sz="7200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PALDIES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17308" y="0"/>
            <a:ext cx="3085528" cy="3115342"/>
            <a:chOff x="0" y="0"/>
            <a:chExt cx="4114038" cy="415378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114038" cy="4153789"/>
            </a:xfrm>
            <a:custGeom>
              <a:avLst/>
              <a:gdLst/>
              <a:ahLst/>
              <a:cxnLst/>
              <a:rect l="l" t="t" r="r" b="b"/>
              <a:pathLst>
                <a:path w="4114038" h="4153789">
                  <a:moveTo>
                    <a:pt x="0" y="0"/>
                  </a:moveTo>
                  <a:lnTo>
                    <a:pt x="4114038" y="0"/>
                  </a:lnTo>
                  <a:lnTo>
                    <a:pt x="4114038" y="4153789"/>
                  </a:lnTo>
                  <a:lnTo>
                    <a:pt x="0" y="4153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88690" y="7936268"/>
            <a:ext cx="383562" cy="383562"/>
            <a:chOff x="0" y="0"/>
            <a:chExt cx="511416" cy="511416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511416" cy="511416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59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20578" y="133551"/>
              <a:ext cx="270260" cy="244315"/>
            </a:xfrm>
            <a:custGeom>
              <a:avLst/>
              <a:gdLst/>
              <a:ahLst/>
              <a:cxnLst/>
              <a:rect l="l" t="t" r="r" b="b"/>
              <a:pathLst>
                <a:path w="270260" h="244315">
                  <a:moveTo>
                    <a:pt x="0" y="0"/>
                  </a:moveTo>
                  <a:lnTo>
                    <a:pt x="270260" y="0"/>
                  </a:lnTo>
                  <a:lnTo>
                    <a:pt x="270260" y="244315"/>
                  </a:lnTo>
                  <a:lnTo>
                    <a:pt x="0" y="244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596077" y="7964053"/>
            <a:ext cx="1815598" cy="27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095362" y="7964053"/>
            <a:ext cx="2951397" cy="27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313537" y="7964053"/>
            <a:ext cx="2951397" cy="277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izglitibasministrija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BD28C-52DB-9DEC-B9B3-70F68C36C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6A21A1E-0BC9-1F0E-8708-DEFA5DF196D6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6F77337-4279-4603-75A7-4143A0AFBD43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08DACBED-F50D-F4C8-1678-75396DB95BE5}"/>
              </a:ext>
            </a:extLst>
          </p:cNvPr>
          <p:cNvGrpSpPr/>
          <p:nvPr/>
        </p:nvGrpSpPr>
        <p:grpSpPr>
          <a:xfrm>
            <a:off x="925562" y="385020"/>
            <a:ext cx="11799837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83B9EFB-0834-692B-DC97-8B7F5F0127A5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37B6088-8847-A98D-72FC-FA4455F68BF3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r>
                <a:rPr lang="lv-LV" sz="44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Kombinētās mācības</a:t>
              </a:r>
              <a:endParaRPr lang="en-US" sz="4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2B8A6CA-C795-F506-AF55-7D015CF515C9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340C010-1F01-CAA5-9667-8E921C623885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C96B4D70-28EA-4EB5-F3A6-2D028DAF4526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BE1F7FF-1F71-09AC-129F-681BB6C1EA72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8314FBE9-87B3-E171-6C58-115C9DE9A467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28" name="TextBox 13">
            <a:extLst>
              <a:ext uri="{FF2B5EF4-FFF2-40B4-BE49-F238E27FC236}">
                <a16:creationId xmlns:a16="http://schemas.microsoft.com/office/drawing/2014/main" id="{36E26E2E-0979-E30E-67AB-A26A76FEF6DA}"/>
              </a:ext>
            </a:extLst>
          </p:cNvPr>
          <p:cNvSpPr txBox="1"/>
          <p:nvPr/>
        </p:nvSpPr>
        <p:spPr>
          <a:xfrm>
            <a:off x="925058" y="2628900"/>
            <a:ext cx="16657885" cy="1891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>
              <a:lnSpc>
                <a:spcPts val="2999"/>
              </a:lnSpc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likums:</a:t>
            </a:r>
          </a:p>
          <a:p>
            <a:pPr marL="269874" lvl="1">
              <a:lnSpc>
                <a:spcPts val="2999"/>
              </a:lnSpc>
            </a:pPr>
            <a:endParaRPr lang="lv-LV" sz="24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69874" lvl="1">
              <a:lnSpc>
                <a:spcPts val="2999"/>
              </a:lnSpc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"Kombinētas mācības – izglītības procesa organizēšana un īstenošana, izvēloties atbilstošākos mācību līdzekļus, metodes un elementus vai to kombināciju, piemēram, attālinātas mācības, mācības tiešsaistē, ar tehnoloģijām papildinātas mācības, pedagogu vadītas mācības."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A638E255-8DCC-3EB8-E794-C2A47FA4D2C9}"/>
              </a:ext>
            </a:extLst>
          </p:cNvPr>
          <p:cNvSpPr txBox="1"/>
          <p:nvPr/>
        </p:nvSpPr>
        <p:spPr>
          <a:xfrm>
            <a:off x="8731960" y="4848309"/>
            <a:ext cx="8850983" cy="352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4" lvl="1">
              <a:lnSpc>
                <a:spcPts val="2999"/>
              </a:lnSpc>
            </a:pPr>
            <a:r>
              <a:rPr lang="pt-BR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Jaunais Ministru kabineta regulējums nosaka: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  <a:sym typeface="Verdana"/>
            </a:endParaRPr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92730B13-065A-8CB0-DA44-9A12FC6CFE26}"/>
              </a:ext>
            </a:extLst>
          </p:cNvPr>
          <p:cNvSpPr txBox="1"/>
          <p:nvPr/>
        </p:nvSpPr>
        <p:spPr>
          <a:xfrm>
            <a:off x="7543800" y="5372100"/>
            <a:ext cx="10210799" cy="4194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9" lvl="1" indent="-269875">
              <a:lnSpc>
                <a:spcPts val="2999"/>
              </a:lnSpc>
              <a:buFont typeface="Arial"/>
              <a:buChar char="•"/>
            </a:pP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vienotus principus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kā kombinētās mācības organizējamas visās izglītības pakāpēs;</a:t>
            </a:r>
          </a:p>
          <a:p>
            <a:pPr marL="539749" lvl="1" indent="-269875">
              <a:lnSpc>
                <a:spcPts val="2999"/>
              </a:lnSpc>
              <a:buFont typeface="Arial"/>
              <a:buChar char="•"/>
            </a:pP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vienotu terminoloģiju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(attālinātās, tiešsaistes, tehnoloģiju  papildinātas mācības);</a:t>
            </a:r>
          </a:p>
          <a:p>
            <a:pPr marL="539749" lvl="1" indent="-269875">
              <a:lnSpc>
                <a:spcPts val="2999"/>
              </a:lnSpc>
              <a:buFont typeface="Arial"/>
              <a:buChar char="•"/>
            </a:pP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vienotas prasības kvalitātei, drošībai un plānošanai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īstenojot kombinētās mācības;</a:t>
            </a:r>
          </a:p>
          <a:p>
            <a:pPr marL="539749" lvl="1" indent="-269875">
              <a:lnSpc>
                <a:spcPts val="2999"/>
              </a:lnSpc>
              <a:buFont typeface="Arial"/>
              <a:buChar char="•"/>
            </a:pP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atšķirīgu kombinēto mācību apjomu attiecībā uz attālinātām un tiešsaistes mācībām dažādās izglītības pakāpēs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saglabājot klātienes mācības kā izglītības pamatu</a:t>
            </a:r>
          </a:p>
          <a:p>
            <a:pPr marL="539749" lvl="1" indent="-269875">
              <a:lnSpc>
                <a:spcPts val="2999"/>
              </a:lnSpc>
              <a:buFont typeface="Arial"/>
              <a:buChar char="•"/>
            </a:pP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kombinēto mācību apjoms 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attiecībā uz </a:t>
            </a: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tehnoloģiju papildinātām mācībām netiek ierobežots.</a:t>
            </a:r>
          </a:p>
        </p:txBody>
      </p:sp>
      <p:sp>
        <p:nvSpPr>
          <p:cNvPr id="9" name="Taisnstūris 8">
            <a:extLst>
              <a:ext uri="{FF2B5EF4-FFF2-40B4-BE49-F238E27FC236}">
                <a16:creationId xmlns:a16="http://schemas.microsoft.com/office/drawing/2014/main" id="{22A55D63-FC93-30D4-B4B8-0466CA2DA91F}"/>
              </a:ext>
            </a:extLst>
          </p:cNvPr>
          <p:cNvSpPr/>
          <p:nvPr/>
        </p:nvSpPr>
        <p:spPr>
          <a:xfrm>
            <a:off x="1066800" y="4648930"/>
            <a:ext cx="6172200" cy="297385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8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attālinātas mācības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tiešsaistes mācības (sinhroni, asinhroni)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papildinātas mācības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0AB9C8-0321-6BC4-2772-C8D5BA1B25DC}"/>
              </a:ext>
            </a:extLst>
          </p:cNvPr>
          <p:cNvSpPr txBox="1"/>
          <p:nvPr/>
        </p:nvSpPr>
        <p:spPr>
          <a:xfrm>
            <a:off x="381000" y="7660306"/>
            <a:ext cx="71628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lv-LV" sz="20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NB!!! Apdraudējuma gadījumā tās kļūst par daļu no izglītības iestādes darbības nepārtrauktības risinājumiem un šādā gadījumā netiek piemēroti ierobežojumi attālinātu un tiešsaistes mācību apjomam.</a:t>
            </a:r>
          </a:p>
        </p:txBody>
      </p:sp>
    </p:spTree>
    <p:extLst>
      <p:ext uri="{BB962C8B-B14F-4D97-AF65-F5344CB8AC3E}">
        <p14:creationId xmlns:p14="http://schemas.microsoft.com/office/powerpoint/2010/main" val="279291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DA620-569B-ACB2-FD6F-141D8B8F4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5C603B8-3C83-35C2-44AE-692F62AC84AE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B1A7CDE-4802-B19E-0A1A-2E5C45AC0A6B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CD59759-DCD8-D8F4-896F-5569DAF735E4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73534E9-81BE-8945-4E99-9A92C44338CC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E228050-C453-1713-AD87-79C771373004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000"/>
                </a:lnSpc>
              </a:pPr>
              <a:r>
                <a:rPr lang="lv-LV" sz="4400" b="1" dirty="0">
                  <a:solidFill>
                    <a:srgbClr val="66479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Kombinētās mācības – kāds ir to mērķis?</a:t>
              </a:r>
              <a:endParaRPr lang="en-US" sz="4400" b="1" dirty="0">
                <a:solidFill>
                  <a:srgbClr val="66479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8E81191-A931-AEAA-37D4-25FD66EFBD04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9223FC0-AF18-5E80-EA8D-43018C4A44AD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3CFE7AD1-07DE-A8D1-7B9C-4DF46701F9ED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623C516-E7A8-EA86-8090-EEE11157335E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BC29804D-A831-5797-EBD5-91DB53F61DA1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9" name="Taisnstūris 8">
            <a:extLst>
              <a:ext uri="{FF2B5EF4-FFF2-40B4-BE49-F238E27FC236}">
                <a16:creationId xmlns:a16="http://schemas.microsoft.com/office/drawing/2014/main" id="{6A8C3B4B-9FB1-9CF7-8A08-EBA7C4578EE7}"/>
              </a:ext>
            </a:extLst>
          </p:cNvPr>
          <p:cNvSpPr/>
          <p:nvPr/>
        </p:nvSpPr>
        <p:spPr>
          <a:xfrm>
            <a:off x="12268200" y="2663900"/>
            <a:ext cx="5618233" cy="3685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attālinātas mācības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tiešsaistes mācības (sinhroni, asinhroni)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papildinātas mācības 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70E04-5199-CF7E-8BD9-508197E0A401}"/>
              </a:ext>
            </a:extLst>
          </p:cNvPr>
          <p:cNvSpPr txBox="1"/>
          <p:nvPr/>
        </p:nvSpPr>
        <p:spPr>
          <a:xfrm>
            <a:off x="925058" y="2658457"/>
            <a:ext cx="1117985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Stiprināt kvalitatīvu klātienes mācību procesu, t.i.:</a:t>
            </a:r>
          </a:p>
          <a:p>
            <a:pPr>
              <a:buNone/>
            </a:pPr>
            <a:endParaRPr lang="lv-LV" sz="105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Nodrošināt diferencētākas un vai personalizētākas mācības.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lv-LV" sz="105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Attīstīt caurviju prasmes un starpdisciplināru mācīšanos.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lv-LV" sz="105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Plašāk izmantot dažādas mācību formas, vidi un digitālos risinājumus.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lv-LV" sz="105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Veidot mūsdienīgu un elastīgu mācību procesu, nezaudējot klātienes nozīmi.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C88FCA-E356-81EE-380E-950BD7E66396}"/>
              </a:ext>
            </a:extLst>
          </p:cNvPr>
          <p:cNvSpPr txBox="1"/>
          <p:nvPr/>
        </p:nvSpPr>
        <p:spPr>
          <a:xfrm>
            <a:off x="1095374" y="6430920"/>
            <a:ext cx="1600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attālinātas mācības </a:t>
            </a:r>
            <a:r>
              <a:rPr lang="lv-LV" sz="2000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pedagoga vadīts mācību un studiju process, kurā pedagogs un izglītojamais mācību procesā piedalās, neatrodoties vienā fiziskā vietā</a:t>
            </a:r>
            <a:endParaRPr lang="lv-LV" sz="20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02E363-607D-39AA-DFAE-AB71BFEB6420}"/>
              </a:ext>
            </a:extLst>
          </p:cNvPr>
          <p:cNvSpPr txBox="1"/>
          <p:nvPr/>
        </p:nvSpPr>
        <p:spPr>
          <a:xfrm>
            <a:off x="1066800" y="7220514"/>
            <a:ext cx="1600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tiešsaistes mācības</a:t>
            </a:r>
            <a:r>
              <a:rPr lang="lv-LV" sz="2000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- pedagoga vadīts mācību process, kurā pedagogs un izglītojamie mācību procesā piedalās, izmantojot informācijas un komunikācijas tehnoloģijas</a:t>
            </a:r>
            <a:endParaRPr lang="lv-LV" sz="20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691627-AE80-DC98-8D15-970E77532763}"/>
              </a:ext>
            </a:extLst>
          </p:cNvPr>
          <p:cNvSpPr txBox="1"/>
          <p:nvPr/>
        </p:nvSpPr>
        <p:spPr>
          <a:xfrm>
            <a:off x="1066800" y="8039556"/>
            <a:ext cx="15925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tehnoloģiju papildinātas mācības </a:t>
            </a:r>
            <a:r>
              <a:rPr lang="lv-LV" sz="2000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 pedagoga vadīts mācību process, kurā izmantotās tehnoloģijas, tostarp informācijas un komunikācijas tehnoloģijas, citi mācību tehniskie līdzekļi, digitālās spēles, ir galvenais līdzeklis pedagoga un izglītojamā mijiedarbības nodrošināšanai un mācību satura apguvei</a:t>
            </a:r>
            <a:endParaRPr lang="lv-LV" sz="20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358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94A29-FFC2-55D1-AC3E-EB0FE14F5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323BA63-6995-AAC0-0C4B-7848AE37CE25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7B07683-D06B-3DC1-FA5F-C5C0642C2FAB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ABD182D-DE1B-3B9E-2F3F-2F3744FBAB16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4E4CDEC-AD04-579A-A612-265B94B8FC3E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DAEF632-D928-B6AB-8334-7F98C3F11154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6000"/>
                </a:lnSpc>
              </a:pPr>
              <a:r>
                <a:rPr lang="lv-LV" sz="4400" b="1" dirty="0">
                  <a:solidFill>
                    <a:schemeClr val="accent4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Kā kombinētās mācības tiks izmantotas?</a:t>
              </a:r>
              <a:endParaRPr lang="en-US" sz="4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070C72BC-FD4E-4777-D996-3C6B7CA3BEF4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F41C00C-3A53-E37C-F3CC-3B0EC9667123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D95380D0-F740-2F89-D0C0-E419F28C726D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6B79F4D-FB16-EED7-9387-3A4481354358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9CCC7F93-211D-6B2B-F278-315DCD66B271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9" name="Taisnstūris 8">
            <a:extLst>
              <a:ext uri="{FF2B5EF4-FFF2-40B4-BE49-F238E27FC236}">
                <a16:creationId xmlns:a16="http://schemas.microsoft.com/office/drawing/2014/main" id="{CCA10CA2-9FB5-C593-D822-07F41199211B}"/>
              </a:ext>
            </a:extLst>
          </p:cNvPr>
          <p:cNvSpPr/>
          <p:nvPr/>
        </p:nvSpPr>
        <p:spPr>
          <a:xfrm>
            <a:off x="11277600" y="6175144"/>
            <a:ext cx="6629399" cy="3441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attālinātas mācības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tiešsaistes mācības (sinhroni, asinhroni)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tehnoloģiju papildinātas mācības 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D8FA7-82A1-1FA4-04D2-791472C9159D}"/>
              </a:ext>
            </a:extLst>
          </p:cNvPr>
          <p:cNvSpPr txBox="1"/>
          <p:nvPr/>
        </p:nvSpPr>
        <p:spPr>
          <a:xfrm>
            <a:off x="816201" y="2658457"/>
            <a:ext cx="88611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Pirmsskola un sākumskola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Pirmsskolā, 1. un 2. klasē mācības notiek tikai klātienē.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tehnoloģijas, tostarp digitālās  izmanto tikai klātienes mācību procesa bagātināšanai un pilnveidošanai.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Šajā vecumposmā netiek organizētas attālinātās vai tiešsaistes mācības.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C764E-2255-082C-C354-1E3E22F7418D}"/>
              </a:ext>
            </a:extLst>
          </p:cNvPr>
          <p:cNvSpPr txBox="1"/>
          <p:nvPr/>
        </p:nvSpPr>
        <p:spPr>
          <a:xfrm>
            <a:off x="810758" y="5781160"/>
            <a:ext cx="932384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Pamatskola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3. klases kombinēto mācību dažādas metodes kļūst par daļu no klātienes izglītības.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Kombinēto mācību apjoms attiecībā uz attālinātām un  tiešsaistes mācībām pakāpeniski pieaug līdz ar izglītojamo vecumu un patstāvīgas mācīšanās prasmju attīstību: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klasē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līdz </a:t>
            </a: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5 %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4.–6. klasē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līdz </a:t>
            </a: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10 %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7.–9. klasē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līdz </a:t>
            </a: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15 %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mācību stundu skaita mācību gadā.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1F2CC7-18B6-67E2-3585-17B587ED056F}"/>
              </a:ext>
            </a:extLst>
          </p:cNvPr>
          <p:cNvSpPr txBox="1"/>
          <p:nvPr/>
        </p:nvSpPr>
        <p:spPr>
          <a:xfrm>
            <a:off x="10591801" y="2617132"/>
            <a:ext cx="6477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Vispārējā vidējā izglītība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10.–12. klasē kombinēto mācību apjoms attiecībā uz attālinātām un tiešsaistes mācībām var sasniegt līdz </a:t>
            </a: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20 %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mācību procesa.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Tas dod skolām lielāku elastību, vienlaikus saglabājot klātienes mācības kā galveno izglītības organizēšanas veidu. </a:t>
            </a:r>
          </a:p>
        </p:txBody>
      </p:sp>
    </p:spTree>
    <p:extLst>
      <p:ext uri="{BB962C8B-B14F-4D97-AF65-F5344CB8AC3E}">
        <p14:creationId xmlns:p14="http://schemas.microsoft.com/office/powerpoint/2010/main" val="236231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55ED7-E9AE-A722-4415-08B334970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10E849F-27A3-22DA-A70D-2B8A1EE703F4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638CBD8-B563-1421-B621-9B22937BE5A8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B53FA88-BF08-028A-BC40-DC0580E841D7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6186F30-CD35-560F-8B1F-BD71299AAA02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49873A0-DA07-E249-5493-FEABD3E195CF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6000"/>
                </a:lnSpc>
              </a:pPr>
              <a:r>
                <a:rPr lang="lv-LV" sz="4400" b="1" dirty="0">
                  <a:solidFill>
                    <a:schemeClr val="accent4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Kā kombinētās mācības tiks izmantotas?</a:t>
              </a:r>
              <a:endParaRPr lang="en-US" sz="4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AB616E1-B266-AC13-7F30-811D9DB35749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9AFE7C71-BF97-F8A7-AFC2-827398938AF0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171CF00E-0429-BEE3-995C-EE16E76CD779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5427FAA-0237-A321-8611-019C34F0BFC5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B77327B1-009C-A7B4-5D4B-54781B9D1F16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04A226A-8521-E246-60B9-AC860FA985D1}"/>
              </a:ext>
            </a:extLst>
          </p:cNvPr>
          <p:cNvSpPr txBox="1"/>
          <p:nvPr/>
        </p:nvSpPr>
        <p:spPr>
          <a:xfrm>
            <a:off x="598137" y="2781300"/>
            <a:ext cx="11746263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Profesionālā izglītība - lielāka elastība, saglabājot praktisko mācību kvalitāti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Profesionālās pamatizglītības programmās kombinētās mācības var veidot līdz </a:t>
            </a: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5 %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programmas kopējā stundu skaita.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Profesionālās vidējās izglītības un arodizglītības programmās kombinētās mācības var izmantot visā izglītības programmas īstenošanā, ja tiek nodrošināta visu programmā noteikto mācīšanās rezultātu sasniegšana.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Attālināti un tiešsaistes mācībās organizētā daļa profesionālās vidējās izglītības un arodizglītības programmās nedrīkst pārsniegt </a:t>
            </a:r>
            <a:r>
              <a:rPr lang="lv-LV" sz="22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20 %</a:t>
            </a: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kopējā stundu skaita.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Profesionālās tālākizglītības programmās un profesionālās pilnveides izglītības programmās attālinātās vai tiešsaistes mācībās īsteno mācību rezultātus, kuru apguvei nav nepieciešama izglītojamā fiziska klātbūtne izglītības iestādē vai darba vidē  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Attālināti drīkst organizēt tikai tos mācību rezultātus, kuru apguvei nav nepieciešama izglītojamā fiziska klātbūtne.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Praktiskās nodarbības, prakse un profesionālās prasmes, kurām nepieciešama praktiska darbošanās, tiek organizētas klātienē.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sz="22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pārbaudījumi, tostarp profesionālās kvalifikācijas eksāmeni arī turpmāk tiek organizēti klātienē atbilstoši spēkā esošajam regulējumam.</a:t>
            </a:r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AE297F12-D9CB-DB30-659E-6D6278853D13}"/>
              </a:ext>
            </a:extLst>
          </p:cNvPr>
          <p:cNvSpPr/>
          <p:nvPr/>
        </p:nvSpPr>
        <p:spPr>
          <a:xfrm>
            <a:off x="12877800" y="2754086"/>
            <a:ext cx="5161032" cy="3441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attālinātas mācības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tiešsaistes mācības (sinhroni un asinhroni)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papildinātas  mācības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11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8F430-BF65-4D17-1264-2E148A02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1DF0768-6BB6-2F20-7B9C-D42A2F9143AE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2BC2223-24C9-A61F-A4A8-306118D28E02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79DB160D-4B90-937E-D0C0-13341CCBB8E6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6CBFDDE-42D9-E7CE-5ACB-5EDD4A944242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698A37B-DD1F-A0ED-F32F-DC728B83233D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6000"/>
                </a:lnSpc>
              </a:pPr>
              <a:r>
                <a:rPr lang="lv-LV" sz="4400" b="1" dirty="0">
                  <a:solidFill>
                    <a:schemeClr val="accent4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Kā kombinētās mācības tiks izmantotas?</a:t>
              </a:r>
              <a:endParaRPr lang="en-US" sz="4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3E61DC05-F315-C3D0-139D-99FE9B9A71B3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F7E2132-4F29-E2E2-6AEB-B06E324031CC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ACE73380-011E-50A2-1FE6-FBE6759850A5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3835124-7A37-ABB0-6939-21AA29A7FC13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2C14EA9-BDF6-B4D2-3C01-098D04E4C2D9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F93B7BC-5066-6A80-96AA-8F8571CC4AFB}"/>
              </a:ext>
            </a:extLst>
          </p:cNvPr>
          <p:cNvSpPr txBox="1"/>
          <p:nvPr/>
        </p:nvSpPr>
        <p:spPr>
          <a:xfrm>
            <a:off x="609600" y="2760102"/>
            <a:ext cx="11746263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Augstākā izglītība - lielāka elastība</a:t>
            </a:r>
          </a:p>
          <a:p>
            <a:pPr lvl="1"/>
            <a:endParaRPr lang="lv-LV" dirty="0"/>
          </a:p>
          <a:p>
            <a:pPr lvl="1"/>
            <a:endParaRPr lang="lv-LV" dirty="0"/>
          </a:p>
          <a:p>
            <a:pPr lvl="1"/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Augstākās izglītības programmās pilna un nepilna laika studijās kombinētās mācības kā attālinātas vai tiešsaistes mācības var īstenot līdz </a:t>
            </a: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50 procentiem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attiecīgās studiju programmas īstenošanai noteiktā kontaktstundu skaita, kas norādīts izglītības iestādes apstiprinātajā attiecīgās studiju programmas studiju plānā.</a:t>
            </a:r>
          </a:p>
          <a:p>
            <a:pPr lvl="1"/>
            <a:r>
              <a:rPr lang="lv-LV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endParaRPr lang="lv-LV" sz="22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b="1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D0988740-ACB0-88C2-8031-6ABEA8A08C39}"/>
              </a:ext>
            </a:extLst>
          </p:cNvPr>
          <p:cNvSpPr/>
          <p:nvPr/>
        </p:nvSpPr>
        <p:spPr>
          <a:xfrm>
            <a:off x="12877800" y="2754086"/>
            <a:ext cx="5161032" cy="3441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attālinātas mācības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tiešsaistes mācības (sinhroni un asinhroni)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papildinātas  mācības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273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466CB-77FD-073A-F8B4-DD256422A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16B235D-B19C-E92C-A0A3-96D0283481C7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FB1D2C5-DC7B-C288-3FC3-068025E1A8B8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EC06016-98EE-E4AE-D239-61BC99B74797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16287F7-DE4A-865C-ECA8-9199B1C9AB66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7B6B4CF7-62F4-7E8E-D822-64A88ADE8960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6000"/>
                </a:lnSpc>
              </a:pPr>
              <a:r>
                <a:rPr lang="lv-LV" sz="4400" b="1" dirty="0">
                  <a:solidFill>
                    <a:schemeClr val="accent4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Kā kombinētās mācības tiks izmantotas?</a:t>
              </a:r>
              <a:endParaRPr lang="en-US" sz="4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D8E61C6-50BD-CE8A-0CD0-B7D0708174D3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A6015C5-95F5-6B20-0804-A2DB1E07561A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6EEA7203-6507-BBBE-E49A-79E00470AEF8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ADAB1DF-586A-D97B-7382-8410FB06D6D7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1D216176-43B3-6E9B-B124-B7E04A14606A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1E3C987E-A7DB-8111-EB88-AD606EE8767B}"/>
              </a:ext>
            </a:extLst>
          </p:cNvPr>
          <p:cNvSpPr/>
          <p:nvPr/>
        </p:nvSpPr>
        <p:spPr>
          <a:xfrm>
            <a:off x="12877800" y="2754086"/>
            <a:ext cx="5161032" cy="3441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Kombinētas mācības </a:t>
            </a:r>
            <a:r>
              <a:rPr kumimoji="0" lang="lv-LV" sz="2400" b="0" i="0" u="none" strike="noStrike" kern="1200" cap="none" spc="0" normalizeH="0" baseline="0" noProof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– klātienes mācību daļa, ar kuru palīdzību mācības tiek dažādotas, izmantojot: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attālinātas mācības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tiešsaistes mācības (sinhroni un asinhroni)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tehnoloģiju papildinātas  mācības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7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4FD95-C737-30B8-3ADE-9C1DB9B4A5FC}"/>
              </a:ext>
            </a:extLst>
          </p:cNvPr>
          <p:cNvSpPr txBox="1"/>
          <p:nvPr/>
        </p:nvSpPr>
        <p:spPr>
          <a:xfrm>
            <a:off x="1170144" y="6801378"/>
            <a:ext cx="161272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Neformālā izglītība - plaša elastība programmu īstenotājiem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Neformālajā izglītībā, tostarp interešu izglītībā, kombinētās mācības var organizēt atbilstoši programmas īstenotāja noteiktajai kārtībai.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nenosaka obligātu kombinēto mācību modeli vai pieļaujamo apjomu.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Programmas īstenotājs pats izvēlas piemērotāko klātienes, attālināto un tehnoloģiju risinājumu kombināciju.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Šāda pieeja ļauj pielāgot mācību procesu izglītojamo vajadzībām un konkrētās programmas saturam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CA4317-C4B3-1A51-2305-F2CA7C54E5DB}"/>
              </a:ext>
            </a:extLst>
          </p:cNvPr>
          <p:cNvSpPr txBox="1"/>
          <p:nvPr/>
        </p:nvSpPr>
        <p:spPr>
          <a:xfrm>
            <a:off x="1072045" y="2743200"/>
            <a:ext cx="1145123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Profesionālās ievirzes izglītība - klātiene saglabājas par pamatu profesionālo prasmju attīstībai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Profesionālās ievirzes izglītības programmās kombinētās mācību apjoms attiecībā uz attālinātām un tiešsaistes mācībām ir līdz </a:t>
            </a:r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5 %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programmā paredzētā kopējā stundu skaita.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Lielākā daļa mācību procesa arī turpmāk tiek organizēta klātienē.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Kombinētās mācības paredzētas kā papildinājums klātienes mācībām, nevis to aizvietotājs.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Šāda pieeja nodrošina iespēju izmantot digitālos risinājumus, vienlaikus saglabājot regulāru pedagoga un izglītojamā sadarbību praktisko prasmju attīstībā. </a:t>
            </a:r>
          </a:p>
        </p:txBody>
      </p:sp>
    </p:spTree>
    <p:extLst>
      <p:ext uri="{BB962C8B-B14F-4D97-AF65-F5344CB8AC3E}">
        <p14:creationId xmlns:p14="http://schemas.microsoft.com/office/powerpoint/2010/main" val="3178942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54479-DE12-9D24-54B3-8B8E2AED0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10ACD3E-9135-F859-AFA0-4F30E55CB626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5B0EFDA-BA5F-8670-C186-282799E16080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C610FF5-7B49-DC85-F53B-E46DC5CF01AF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AC9CAD0-505B-E54E-8A8E-C448207CCFB7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0053C15-4BBA-C1C1-6CEC-561C38C745D0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6000"/>
                </a:lnSpc>
              </a:pPr>
              <a:r>
                <a:rPr lang="lv-LV" sz="4400" b="1" dirty="0">
                  <a:solidFill>
                    <a:schemeClr val="accent4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Kā kombinētās mācības tiks izmantotas?</a:t>
              </a:r>
              <a:endParaRPr lang="en-US" sz="4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90B8AE7-C663-8C24-F35B-9DFB802BC377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7F34147-EB88-B186-2E6A-56F1E34FB41E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E63C34B4-8D30-9345-770D-803684BF9FEC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89C8C56F-D902-5D12-9CC0-548087DBE03B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E0B7B943-3FE0-C182-AF98-D36FD6536EB0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952C4974-A429-6088-D6BF-B74BF5A48BC9}"/>
              </a:ext>
            </a:extLst>
          </p:cNvPr>
          <p:cNvSpPr/>
          <p:nvPr/>
        </p:nvSpPr>
        <p:spPr>
          <a:xfrm>
            <a:off x="12877800" y="2754086"/>
            <a:ext cx="5161032" cy="3441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attālinātas mācības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tiešsaistes mācības (sinhroni, asinhroni)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papildinātas mācības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5DA3F3-F5F9-9615-A77E-7A75D92B40F4}"/>
              </a:ext>
            </a:extLst>
          </p:cNvPr>
          <p:cNvSpPr txBox="1"/>
          <p:nvPr/>
        </p:nvSpPr>
        <p:spPr>
          <a:xfrm>
            <a:off x="1191314" y="2873331"/>
            <a:ext cx="1054348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8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Speciālā izglītība - individuālajām vajadzībām pielāgota pieeja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u="sng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Speciālās pamatizglītības programmās izglītojamajiem ar garīgās attīstības traucējumiem un ar smagiem vai vairākiem smagiem attīstības traucējumiem kombinētās mācības tiek īstenotas </a:t>
            </a:r>
            <a:r>
              <a:rPr lang="lv-LV" sz="2800" b="1" u="sng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tikai kā tehnoloģiju papildinātas mācības</a:t>
            </a:r>
            <a:r>
              <a:rPr lang="lv-LV" sz="2800" u="sng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800" u="sng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Attālinātās un tiešsaistes mācības šajās programmās nav paredzētas.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Digitālās tehnoloģijas un citus tehniskos līdzekļus izmanto kā atbalstu klātienes mācību procesam.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Izmantotajiem tehnoloģiju risinājumiem jāatbilst katra izglītojamā individuālajām vajadzībām.</a:t>
            </a:r>
          </a:p>
          <a:p>
            <a:pPr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0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4743D-C851-73EC-5FEA-1DFAF3EED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689BE94-F29D-5C71-ACAA-DC4F57950857}"/>
              </a:ext>
            </a:extLst>
          </p:cNvPr>
          <p:cNvGrpSpPr/>
          <p:nvPr/>
        </p:nvGrpSpPr>
        <p:grpSpPr>
          <a:xfrm>
            <a:off x="-191" y="11782"/>
            <a:ext cx="18288191" cy="2488311"/>
            <a:chOff x="0" y="0"/>
            <a:chExt cx="24384254" cy="33177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F6C1F39-1BEE-7094-18C6-3D8001A3170A}"/>
                </a:ext>
              </a:extLst>
            </p:cNvPr>
            <p:cNvSpPr/>
            <p:nvPr/>
          </p:nvSpPr>
          <p:spPr>
            <a:xfrm>
              <a:off x="0" y="0"/>
              <a:ext cx="24384254" cy="3317748"/>
            </a:xfrm>
            <a:custGeom>
              <a:avLst/>
              <a:gdLst/>
              <a:ahLst/>
              <a:cxnLst/>
              <a:rect l="l" t="t" r="r" b="b"/>
              <a:pathLst>
                <a:path w="24384254" h="3317748">
                  <a:moveTo>
                    <a:pt x="0" y="0"/>
                  </a:moveTo>
                  <a:lnTo>
                    <a:pt x="24384254" y="0"/>
                  </a:lnTo>
                  <a:lnTo>
                    <a:pt x="24384254" y="3317748"/>
                  </a:lnTo>
                  <a:lnTo>
                    <a:pt x="0" y="3317748"/>
                  </a:lnTo>
                  <a:close/>
                </a:path>
              </a:pathLst>
            </a:custGeom>
            <a:solidFill>
              <a:srgbClr val="CBC7D8"/>
            </a:solidFill>
          </p:spPr>
          <p:txBody>
            <a:bodyPr/>
            <a:lstStyle/>
            <a:p>
              <a:endParaRPr lang="lv-LV" dirty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ACE6ED5B-2FC8-F03C-59EA-093B73D38D29}"/>
              </a:ext>
            </a:extLst>
          </p:cNvPr>
          <p:cNvGrpSpPr/>
          <p:nvPr/>
        </p:nvGrpSpPr>
        <p:grpSpPr>
          <a:xfrm>
            <a:off x="925562" y="385020"/>
            <a:ext cx="16143238" cy="1714500"/>
            <a:chOff x="-1" y="0"/>
            <a:chExt cx="15733116" cy="22860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6236D43-FA9D-C40F-3CD4-5699583B02BE}"/>
                </a:ext>
              </a:extLst>
            </p:cNvPr>
            <p:cNvSpPr/>
            <p:nvPr/>
          </p:nvSpPr>
          <p:spPr>
            <a:xfrm>
              <a:off x="0" y="0"/>
              <a:ext cx="11445840" cy="2286000"/>
            </a:xfrm>
            <a:custGeom>
              <a:avLst/>
              <a:gdLst/>
              <a:ahLst/>
              <a:cxnLst/>
              <a:rect l="l" t="t" r="r" b="b"/>
              <a:pathLst>
                <a:path w="11445840" h="2286000">
                  <a:moveTo>
                    <a:pt x="0" y="0"/>
                  </a:moveTo>
                  <a:lnTo>
                    <a:pt x="11445840" y="0"/>
                  </a:lnTo>
                  <a:lnTo>
                    <a:pt x="1144584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7560" b="-47560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9C0AD00-4382-90CA-4616-9FD9D1DB3A43}"/>
                </a:ext>
              </a:extLst>
            </p:cNvPr>
            <p:cNvSpPr txBox="1"/>
            <p:nvPr/>
          </p:nvSpPr>
          <p:spPr>
            <a:xfrm>
              <a:off x="-1" y="0"/>
              <a:ext cx="15733116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6000"/>
                </a:lnSpc>
              </a:pPr>
              <a:r>
                <a:rPr lang="lv-LV" sz="4400" b="1" dirty="0">
                  <a:solidFill>
                    <a:schemeClr val="accent4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Kādi pienākumi būs izglītības iestādēm?</a:t>
              </a:r>
              <a:endParaRPr lang="en-US" sz="4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562B245-4912-FF25-630F-1656E3899C89}"/>
              </a:ext>
            </a:extLst>
          </p:cNvPr>
          <p:cNvGrpSpPr/>
          <p:nvPr/>
        </p:nvGrpSpPr>
        <p:grpSpPr>
          <a:xfrm>
            <a:off x="926097" y="9849060"/>
            <a:ext cx="585883" cy="437959"/>
            <a:chOff x="0" y="0"/>
            <a:chExt cx="781177" cy="583946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AFF5FC2-EE5F-176D-184B-25DCC6B89944}"/>
                </a:ext>
              </a:extLst>
            </p:cNvPr>
            <p:cNvSpPr/>
            <p:nvPr/>
          </p:nvSpPr>
          <p:spPr>
            <a:xfrm>
              <a:off x="0" y="0"/>
              <a:ext cx="781177" cy="583946"/>
            </a:xfrm>
            <a:custGeom>
              <a:avLst/>
              <a:gdLst/>
              <a:ahLst/>
              <a:cxnLst/>
              <a:rect l="l" t="t" r="r" b="b"/>
              <a:pathLst>
                <a:path w="781177" h="583946">
                  <a:moveTo>
                    <a:pt x="0" y="0"/>
                  </a:moveTo>
                  <a:lnTo>
                    <a:pt x="781177" y="0"/>
                  </a:lnTo>
                  <a:lnTo>
                    <a:pt x="781177" y="583946"/>
                  </a:lnTo>
                  <a:lnTo>
                    <a:pt x="0" y="583946"/>
                  </a:lnTo>
                  <a:close/>
                </a:path>
              </a:pathLst>
            </a:custGeom>
            <a:solidFill>
              <a:srgbClr val="664790"/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6236F302-79F7-EC03-9EDC-D5B34DC434B6}"/>
              </a:ext>
            </a:extLst>
          </p:cNvPr>
          <p:cNvGrpSpPr/>
          <p:nvPr/>
        </p:nvGrpSpPr>
        <p:grpSpPr>
          <a:xfrm>
            <a:off x="925058" y="9849060"/>
            <a:ext cx="586944" cy="437270"/>
            <a:chOff x="0" y="0"/>
            <a:chExt cx="782592" cy="583026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67E1D22-2778-B364-FA4A-F3A3482B7251}"/>
                </a:ext>
              </a:extLst>
            </p:cNvPr>
            <p:cNvSpPr/>
            <p:nvPr/>
          </p:nvSpPr>
          <p:spPr>
            <a:xfrm>
              <a:off x="0" y="0"/>
              <a:ext cx="782592" cy="583020"/>
            </a:xfrm>
            <a:custGeom>
              <a:avLst/>
              <a:gdLst/>
              <a:ahLst/>
              <a:cxnLst/>
              <a:rect l="l" t="t" r="r" b="b"/>
              <a:pathLst>
                <a:path w="782592" h="583020">
                  <a:moveTo>
                    <a:pt x="0" y="0"/>
                  </a:moveTo>
                  <a:lnTo>
                    <a:pt x="782592" y="0"/>
                  </a:lnTo>
                  <a:lnTo>
                    <a:pt x="782592" y="583020"/>
                  </a:lnTo>
                  <a:lnTo>
                    <a:pt x="0" y="58302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5586" r="-45585" b="-1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603D0AC0-9EBE-70B4-9326-DEC38B5D2939}"/>
                </a:ext>
              </a:extLst>
            </p:cNvPr>
            <p:cNvSpPr txBox="1"/>
            <p:nvPr/>
          </p:nvSpPr>
          <p:spPr>
            <a:xfrm>
              <a:off x="0" y="0"/>
              <a:ext cx="782587" cy="5830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</a:p>
          </p:txBody>
        </p:sp>
      </p:grp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9D4465B0-1D54-F6ED-41EC-ACF2BDC409B4}"/>
              </a:ext>
            </a:extLst>
          </p:cNvPr>
          <p:cNvSpPr/>
          <p:nvPr/>
        </p:nvSpPr>
        <p:spPr>
          <a:xfrm>
            <a:off x="12877800" y="2754086"/>
            <a:ext cx="5161032" cy="3441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4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Kombinētas mācības </a:t>
            </a:r>
            <a:r>
              <a:rPr lang="lv-LV" sz="24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klātienes mācību daļa, ar kuru palīdzību mācības tiek dažādotas, izmantojot: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attālinātas mācības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tiešsaistes mācības (sinhroni, asinhroni)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tehnoloģiju papildinātas mācības</a:t>
            </a:r>
          </a:p>
          <a:p>
            <a:endParaRPr lang="lv-LV" sz="24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96E5C-318F-2D45-3E74-45BCAD9A98CD}"/>
              </a:ext>
            </a:extLst>
          </p:cNvPr>
          <p:cNvSpPr txBox="1"/>
          <p:nvPr/>
        </p:nvSpPr>
        <p:spPr>
          <a:xfrm>
            <a:off x="908729" y="2527307"/>
            <a:ext cx="1147845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6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Kombinētās mācības būs rūpīgi jāplāno</a:t>
            </a:r>
            <a:endParaRPr lang="lv-LV" sz="26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iestādei būs jāizstrādā sava kombinēto mācību kārtība.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Iepriekš būs jāplāno attālinātās mācības un tiešsaistes stundas un jānodrošina digitālā vide.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Jāparedz risinājumi tehnisku problēmu gadījumiem un jānodrošina piekļuve nepieciešamajām tehnoloģijām.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Jānosaka drošības, saziņas un vardarbības novēršanas kārtība. </a:t>
            </a:r>
          </a:p>
          <a:p>
            <a:pPr>
              <a:buFont typeface="Arial" panose="020B0604020202020204" pitchFamily="34" charset="0"/>
              <a:buChar char="•"/>
            </a:pPr>
            <a:endParaRPr lang="lv-LV" sz="26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AE8ACF-E37D-6D6D-22E4-ABE081EA9F48}"/>
              </a:ext>
            </a:extLst>
          </p:cNvPr>
          <p:cNvSpPr txBox="1"/>
          <p:nvPr/>
        </p:nvSpPr>
        <p:spPr>
          <a:xfrm>
            <a:off x="931781" y="6362700"/>
            <a:ext cx="1142402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600" b="1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Kopsavilkums - klātiene saglabājas kā izglītības pamats</a:t>
            </a:r>
            <a:endParaRPr lang="lv-LV" sz="2600" dirty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Mazākajiem bērniem attālinātās mācības un tiešsaistes mācības nav paredzētas.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Praktiskās mācības un profesionālā prakse tiek saglabāta klātienē.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Valsts pārbaudījumi tiek organizēti klātienē</a:t>
            </a:r>
          </a:p>
        </p:txBody>
      </p:sp>
    </p:spTree>
    <p:extLst>
      <p:ext uri="{BB962C8B-B14F-4D97-AF65-F5344CB8AC3E}">
        <p14:creationId xmlns:p14="http://schemas.microsoft.com/office/powerpoint/2010/main" val="1932706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3587698-06f1-46fc-a8b0-b62f509f6f35}" enabled="0" method="" siteId="{63587698-06f1-46fc-a8b0-b62f509f6f3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1199</Words>
  <Application>Microsoft Office PowerPoint</Application>
  <PresentationFormat>Pielāgots</PresentationFormat>
  <Paragraphs>136</Paragraphs>
  <Slides>10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5" baseType="lpstr">
      <vt:lpstr>Calibri</vt:lpstr>
      <vt:lpstr>Verdana</vt:lpstr>
      <vt:lpstr>Verdana Bold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Mārtiņš Langrāts</dc:creator>
  <cp:lastModifiedBy>Ilze Vārpiņa</cp:lastModifiedBy>
  <cp:revision>16</cp:revision>
  <cp:lastPrinted>2026-07-23T06:24:25Z</cp:lastPrinted>
  <dcterms:created xsi:type="dcterms:W3CDTF">2006-08-16T00:00:00Z</dcterms:created>
  <dcterms:modified xsi:type="dcterms:W3CDTF">2026-08-12T07:10:24Z</dcterms:modified>
  <dc:identifier>DAHNvoa33Zs</dc:identifier>
</cp:coreProperties>
</file>